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Poppins" panose="00000500000000000000" pitchFamily="2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1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1.svg"/><Relationship Id="rId3" Type="http://schemas.openxmlformats.org/officeDocument/2006/relationships/image" Target="../media/image42.svg"/><Relationship Id="rId7" Type="http://schemas.openxmlformats.org/officeDocument/2006/relationships/image" Target="../media/image14.svg"/><Relationship Id="rId12" Type="http://schemas.openxmlformats.org/officeDocument/2006/relationships/image" Target="../media/image47.png"/><Relationship Id="rId17" Type="http://schemas.openxmlformats.org/officeDocument/2006/relationships/image" Target="../media/image50.png"/><Relationship Id="rId2" Type="http://schemas.openxmlformats.org/officeDocument/2006/relationships/image" Target="../media/image4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6.svg"/><Relationship Id="rId5" Type="http://schemas.openxmlformats.org/officeDocument/2006/relationships/image" Target="../media/image16.svg"/><Relationship Id="rId15" Type="http://schemas.openxmlformats.org/officeDocument/2006/relationships/image" Target="../media/image25.svg"/><Relationship Id="rId10" Type="http://schemas.openxmlformats.org/officeDocument/2006/relationships/image" Target="../media/image45.png"/><Relationship Id="rId4" Type="http://schemas.openxmlformats.org/officeDocument/2006/relationships/image" Target="../media/image15.png"/><Relationship Id="rId9" Type="http://schemas.openxmlformats.org/officeDocument/2006/relationships/image" Target="../media/image44.sv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24.png"/><Relationship Id="rId7" Type="http://schemas.openxmlformats.org/officeDocument/2006/relationships/image" Target="../media/image3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4.svg"/><Relationship Id="rId4" Type="http://schemas.openxmlformats.org/officeDocument/2006/relationships/image" Target="../media/image25.sv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9.png"/><Relationship Id="rId7" Type="http://schemas.openxmlformats.org/officeDocument/2006/relationships/image" Target="../media/image14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54.svg"/><Relationship Id="rId5" Type="http://schemas.openxmlformats.org/officeDocument/2006/relationships/image" Target="../media/image25.svg"/><Relationship Id="rId10" Type="http://schemas.openxmlformats.org/officeDocument/2006/relationships/image" Target="../media/image53.png"/><Relationship Id="rId4" Type="http://schemas.openxmlformats.org/officeDocument/2006/relationships/image" Target="../media/image24.png"/><Relationship Id="rId9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7" Type="http://schemas.openxmlformats.org/officeDocument/2006/relationships/image" Target="../media/image18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9.png"/><Relationship Id="rId7" Type="http://schemas.openxmlformats.org/officeDocument/2006/relationships/image" Target="../media/image3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03591"/>
          </a:xfrm>
          <a:custGeom>
            <a:avLst/>
            <a:gdLst/>
            <a:ahLst/>
            <a:cxnLst/>
            <a:rect l="l" t="t" r="r" b="b"/>
            <a:pathLst>
              <a:path w="18288000" h="10203591">
                <a:moveTo>
                  <a:pt x="0" y="0"/>
                </a:moveTo>
                <a:lnTo>
                  <a:pt x="18288000" y="0"/>
                </a:lnTo>
                <a:lnTo>
                  <a:pt x="18288000" y="10203590"/>
                </a:lnTo>
                <a:lnTo>
                  <a:pt x="0" y="10203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662" b="-415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616698"/>
            <a:ext cx="9347221" cy="9586893"/>
            <a:chOff x="0" y="0"/>
            <a:chExt cx="12462961" cy="127825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62961" cy="12782524"/>
            </a:xfrm>
            <a:custGeom>
              <a:avLst/>
              <a:gdLst/>
              <a:ahLst/>
              <a:cxnLst/>
              <a:rect l="l" t="t" r="r" b="b"/>
              <a:pathLst>
                <a:path w="12462961" h="12782524">
                  <a:moveTo>
                    <a:pt x="0" y="0"/>
                  </a:moveTo>
                  <a:lnTo>
                    <a:pt x="12462961" y="0"/>
                  </a:lnTo>
                  <a:lnTo>
                    <a:pt x="12462961" y="12782524"/>
                  </a:lnTo>
                  <a:lnTo>
                    <a:pt x="0" y="12782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1332313" y="4502270"/>
              <a:ext cx="3893248" cy="2732353"/>
            </a:xfrm>
            <a:custGeom>
              <a:avLst/>
              <a:gdLst/>
              <a:ahLst/>
              <a:cxnLst/>
              <a:rect l="l" t="t" r="r" b="b"/>
              <a:pathLst>
                <a:path w="3893248" h="2732353">
                  <a:moveTo>
                    <a:pt x="3893248" y="0"/>
                  </a:moveTo>
                  <a:lnTo>
                    <a:pt x="0" y="0"/>
                  </a:lnTo>
                  <a:lnTo>
                    <a:pt x="0" y="2732353"/>
                  </a:lnTo>
                  <a:lnTo>
                    <a:pt x="3893248" y="2732353"/>
                  </a:lnTo>
                  <a:lnTo>
                    <a:pt x="3893248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947938" y="7234623"/>
              <a:ext cx="4661997" cy="2974920"/>
            </a:xfrm>
            <a:custGeom>
              <a:avLst/>
              <a:gdLst/>
              <a:ahLst/>
              <a:cxnLst/>
              <a:rect l="l" t="t" r="r" b="b"/>
              <a:pathLst>
                <a:path w="4661997" h="2974920">
                  <a:moveTo>
                    <a:pt x="4661998" y="0"/>
                  </a:moveTo>
                  <a:lnTo>
                    <a:pt x="0" y="0"/>
                  </a:lnTo>
                  <a:lnTo>
                    <a:pt x="0" y="2974920"/>
                  </a:lnTo>
                  <a:lnTo>
                    <a:pt x="4661998" y="2974920"/>
                  </a:lnTo>
                  <a:lnTo>
                    <a:pt x="4661998" y="0"/>
                  </a:lnTo>
                  <a:close/>
                </a:path>
              </a:pathLst>
            </a:custGeom>
            <a:blipFill>
              <a:blip r:embed="rId6"/>
              <a:stretch>
                <a:fillRect t="-28649" b="-2864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0437290" y="5653131"/>
            <a:ext cx="7579715" cy="3238606"/>
          </a:xfrm>
          <a:custGeom>
            <a:avLst/>
            <a:gdLst/>
            <a:ahLst/>
            <a:cxnLst/>
            <a:rect l="l" t="t" r="r" b="b"/>
            <a:pathLst>
              <a:path w="7579715" h="3238606">
                <a:moveTo>
                  <a:pt x="0" y="0"/>
                </a:moveTo>
                <a:lnTo>
                  <a:pt x="7579715" y="0"/>
                </a:lnTo>
                <a:lnTo>
                  <a:pt x="7579715" y="3238606"/>
                </a:lnTo>
                <a:lnTo>
                  <a:pt x="0" y="3238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5474532" y="2117623"/>
            <a:ext cx="6492240" cy="0"/>
          </a:xfrm>
          <a:prstGeom prst="line">
            <a:avLst/>
          </a:prstGeom>
          <a:ln w="66675" cap="flat">
            <a:solidFill>
              <a:srgbClr val="6AC75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 rot="-3234544">
            <a:off x="15485127" y="457035"/>
            <a:ext cx="1872694" cy="3254500"/>
          </a:xfrm>
          <a:custGeom>
            <a:avLst/>
            <a:gdLst/>
            <a:ahLst/>
            <a:cxnLst/>
            <a:rect l="l" t="t" r="r" b="b"/>
            <a:pathLst>
              <a:path w="1872694" h="3254500">
                <a:moveTo>
                  <a:pt x="0" y="0"/>
                </a:moveTo>
                <a:lnTo>
                  <a:pt x="1872694" y="0"/>
                </a:lnTo>
                <a:lnTo>
                  <a:pt x="1872694" y="3254500"/>
                </a:lnTo>
                <a:lnTo>
                  <a:pt x="0" y="32545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763473" y="3326522"/>
            <a:ext cx="1509637" cy="1534751"/>
          </a:xfrm>
          <a:custGeom>
            <a:avLst/>
            <a:gdLst/>
            <a:ahLst/>
            <a:cxnLst/>
            <a:rect l="l" t="t" r="r" b="b"/>
            <a:pathLst>
              <a:path w="1509637" h="1534751">
                <a:moveTo>
                  <a:pt x="0" y="0"/>
                </a:moveTo>
                <a:lnTo>
                  <a:pt x="1509637" y="0"/>
                </a:lnTo>
                <a:lnTo>
                  <a:pt x="1509637" y="1534752"/>
                </a:lnTo>
                <a:lnTo>
                  <a:pt x="0" y="1534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19599" y="639823"/>
            <a:ext cx="8610601" cy="1364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8"/>
              </a:lnSpc>
            </a:pPr>
            <a:r>
              <a:rPr lang="en-US" sz="8006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AtliQ</a:t>
            </a:r>
            <a:r>
              <a:rPr lang="en-US" sz="8006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Motors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54000" y="9347765"/>
            <a:ext cx="5063005" cy="394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6"/>
              </a:lnSpc>
            </a:pPr>
            <a:r>
              <a:rPr lang="en-US" sz="232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Presented by Purva Mahajan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928303"/>
            <a:ext cx="8036722" cy="3010941"/>
          </a:xfrm>
          <a:custGeom>
            <a:avLst/>
            <a:gdLst/>
            <a:ahLst/>
            <a:cxnLst/>
            <a:rect l="l" t="t" r="r" b="b"/>
            <a:pathLst>
              <a:path w="8036722" h="3010941">
                <a:moveTo>
                  <a:pt x="0" y="0"/>
                </a:moveTo>
                <a:lnTo>
                  <a:pt x="8036722" y="0"/>
                </a:lnTo>
                <a:lnTo>
                  <a:pt x="8036722" y="3010941"/>
                </a:lnTo>
                <a:lnTo>
                  <a:pt x="0" y="3010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6203391"/>
            <a:ext cx="8115300" cy="2910923"/>
          </a:xfrm>
          <a:custGeom>
            <a:avLst/>
            <a:gdLst/>
            <a:ahLst/>
            <a:cxnLst/>
            <a:rect l="l" t="t" r="r" b="b"/>
            <a:pathLst>
              <a:path w="8115300" h="2910923">
                <a:moveTo>
                  <a:pt x="0" y="0"/>
                </a:moveTo>
                <a:lnTo>
                  <a:pt x="8115300" y="0"/>
                </a:lnTo>
                <a:lnTo>
                  <a:pt x="8115300" y="2910923"/>
                </a:lnTo>
                <a:lnTo>
                  <a:pt x="0" y="2910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64144" y="606425"/>
            <a:ext cx="1300972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How do the EV sales and penetration rates in Delhi compare to Karnataka for 2024?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67216" y="4167719"/>
            <a:ext cx="99146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 Wheeler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67216" y="8342790"/>
            <a:ext cx="99146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  <a:r>
              <a:rPr lang="en-US" sz="4500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Wheeler</a:t>
            </a:r>
          </a:p>
        </p:txBody>
      </p:sp>
      <p:sp>
        <p:nvSpPr>
          <p:cNvPr id="7" name="Freeform 7"/>
          <p:cNvSpPr/>
          <p:nvPr/>
        </p:nvSpPr>
        <p:spPr>
          <a:xfrm>
            <a:off x="480286" y="305053"/>
            <a:ext cx="1096829" cy="1072643"/>
          </a:xfrm>
          <a:custGeom>
            <a:avLst/>
            <a:gdLst/>
            <a:ahLst/>
            <a:cxnLst/>
            <a:rect l="l" t="t" r="r" b="b"/>
            <a:pathLst>
              <a:path w="1096829" h="1072643">
                <a:moveTo>
                  <a:pt x="0" y="0"/>
                </a:moveTo>
                <a:lnTo>
                  <a:pt x="1096828" y="0"/>
                </a:lnTo>
                <a:lnTo>
                  <a:pt x="1096828" y="1072643"/>
                </a:lnTo>
                <a:lnTo>
                  <a:pt x="0" y="1072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0286" y="350202"/>
            <a:ext cx="109682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id="9" name="Freeform 9"/>
          <p:cNvSpPr/>
          <p:nvPr/>
        </p:nvSpPr>
        <p:spPr>
          <a:xfrm>
            <a:off x="14478281" y="305053"/>
            <a:ext cx="3154636" cy="3925453"/>
          </a:xfrm>
          <a:custGeom>
            <a:avLst/>
            <a:gdLst/>
            <a:ahLst/>
            <a:cxnLst/>
            <a:rect l="l" t="t" r="r" b="b"/>
            <a:pathLst>
              <a:path w="3154636" h="3925453">
                <a:moveTo>
                  <a:pt x="0" y="0"/>
                </a:moveTo>
                <a:lnTo>
                  <a:pt x="3154637" y="0"/>
                </a:lnTo>
                <a:lnTo>
                  <a:pt x="3154637" y="3925453"/>
                </a:lnTo>
                <a:lnTo>
                  <a:pt x="0" y="3925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7612" y="-1528729"/>
            <a:ext cx="6435970" cy="643597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F12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8227265">
            <a:off x="6012030" y="8586090"/>
            <a:ext cx="1367647" cy="2524181"/>
          </a:xfrm>
          <a:custGeom>
            <a:avLst/>
            <a:gdLst/>
            <a:ahLst/>
            <a:cxnLst/>
            <a:rect l="l" t="t" r="r" b="b"/>
            <a:pathLst>
              <a:path w="1367647" h="2524181">
                <a:moveTo>
                  <a:pt x="0" y="0"/>
                </a:moveTo>
                <a:lnTo>
                  <a:pt x="1367647" y="0"/>
                </a:lnTo>
                <a:lnTo>
                  <a:pt x="1367647" y="2524181"/>
                </a:lnTo>
                <a:lnTo>
                  <a:pt x="0" y="25241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192964" y="0"/>
            <a:ext cx="1680125" cy="1429634"/>
          </a:xfrm>
          <a:custGeom>
            <a:avLst/>
            <a:gdLst/>
            <a:ahLst/>
            <a:cxnLst/>
            <a:rect l="l" t="t" r="r" b="b"/>
            <a:pathLst>
              <a:path w="1680125" h="1429634">
                <a:moveTo>
                  <a:pt x="0" y="0"/>
                </a:moveTo>
                <a:lnTo>
                  <a:pt x="1680125" y="0"/>
                </a:lnTo>
                <a:lnTo>
                  <a:pt x="1680125" y="1429634"/>
                </a:lnTo>
                <a:lnTo>
                  <a:pt x="0" y="1429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7329253" y="157241"/>
            <a:ext cx="2093670" cy="1742917"/>
          </a:xfrm>
          <a:custGeom>
            <a:avLst/>
            <a:gdLst/>
            <a:ahLst/>
            <a:cxnLst/>
            <a:rect l="l" t="t" r="r" b="b"/>
            <a:pathLst>
              <a:path w="2093670" h="1742917">
                <a:moveTo>
                  <a:pt x="2093670" y="0"/>
                </a:moveTo>
                <a:lnTo>
                  <a:pt x="0" y="0"/>
                </a:lnTo>
                <a:lnTo>
                  <a:pt x="0" y="1742918"/>
                </a:lnTo>
                <a:lnTo>
                  <a:pt x="2093670" y="1742918"/>
                </a:lnTo>
                <a:lnTo>
                  <a:pt x="209367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30373" y="9200946"/>
            <a:ext cx="1521278" cy="1294469"/>
          </a:xfrm>
          <a:custGeom>
            <a:avLst/>
            <a:gdLst/>
            <a:ahLst/>
            <a:cxnLst/>
            <a:rect l="l" t="t" r="r" b="b"/>
            <a:pathLst>
              <a:path w="1521278" h="1294469">
                <a:moveTo>
                  <a:pt x="0" y="0"/>
                </a:moveTo>
                <a:lnTo>
                  <a:pt x="1521278" y="0"/>
                </a:lnTo>
                <a:lnTo>
                  <a:pt x="1521278" y="1294469"/>
                </a:lnTo>
                <a:lnTo>
                  <a:pt x="0" y="12944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749270" y="9258300"/>
            <a:ext cx="2344415" cy="1679453"/>
          </a:xfrm>
          <a:custGeom>
            <a:avLst/>
            <a:gdLst/>
            <a:ahLst/>
            <a:cxnLst/>
            <a:rect l="l" t="t" r="r" b="b"/>
            <a:pathLst>
              <a:path w="2344415" h="1679453">
                <a:moveTo>
                  <a:pt x="0" y="0"/>
                </a:moveTo>
                <a:lnTo>
                  <a:pt x="2344414" y="0"/>
                </a:lnTo>
                <a:lnTo>
                  <a:pt x="2344414" y="1679453"/>
                </a:lnTo>
                <a:lnTo>
                  <a:pt x="0" y="1679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92577" y="7989860"/>
            <a:ext cx="1476201" cy="1457413"/>
          </a:xfrm>
          <a:custGeom>
            <a:avLst/>
            <a:gdLst/>
            <a:ahLst/>
            <a:cxnLst/>
            <a:rect l="l" t="t" r="r" b="b"/>
            <a:pathLst>
              <a:path w="1476201" h="1457413">
                <a:moveTo>
                  <a:pt x="0" y="0"/>
                </a:moveTo>
                <a:lnTo>
                  <a:pt x="1476202" y="0"/>
                </a:lnTo>
                <a:lnTo>
                  <a:pt x="1476202" y="1457413"/>
                </a:lnTo>
                <a:lnTo>
                  <a:pt x="0" y="14574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45524" y="315531"/>
            <a:ext cx="1096829" cy="1072643"/>
          </a:xfrm>
          <a:custGeom>
            <a:avLst/>
            <a:gdLst/>
            <a:ahLst/>
            <a:cxnLst/>
            <a:rect l="l" t="t" r="r" b="b"/>
            <a:pathLst>
              <a:path w="1096829" h="1072643">
                <a:moveTo>
                  <a:pt x="0" y="0"/>
                </a:moveTo>
                <a:lnTo>
                  <a:pt x="1096829" y="0"/>
                </a:lnTo>
                <a:lnTo>
                  <a:pt x="1096829" y="1072643"/>
                </a:lnTo>
                <a:lnTo>
                  <a:pt x="0" y="10726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344817" y="2759976"/>
            <a:ext cx="11153996" cy="5442720"/>
          </a:xfrm>
          <a:custGeom>
            <a:avLst/>
            <a:gdLst/>
            <a:ahLst/>
            <a:cxnLst/>
            <a:rect l="l" t="t" r="r" b="b"/>
            <a:pathLst>
              <a:path w="11153996" h="5442720">
                <a:moveTo>
                  <a:pt x="0" y="0"/>
                </a:moveTo>
                <a:lnTo>
                  <a:pt x="11153996" y="0"/>
                </a:lnTo>
                <a:lnTo>
                  <a:pt x="11153996" y="5442721"/>
                </a:lnTo>
                <a:lnTo>
                  <a:pt x="0" y="544272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7114" y="397827"/>
            <a:ext cx="9054822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 down the compounded annual growth rate (CAGR)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 4-wheeler units for the top 5 makers from 2022 to 2024.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5524" y="350202"/>
            <a:ext cx="109682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810608" y="714817"/>
            <a:ext cx="3791585" cy="2895392"/>
          </a:xfrm>
          <a:custGeom>
            <a:avLst/>
            <a:gdLst/>
            <a:ahLst/>
            <a:cxnLst/>
            <a:rect l="l" t="t" r="r" b="b"/>
            <a:pathLst>
              <a:path w="3791585" h="2895392">
                <a:moveTo>
                  <a:pt x="0" y="0"/>
                </a:moveTo>
                <a:lnTo>
                  <a:pt x="3791585" y="0"/>
                </a:lnTo>
                <a:lnTo>
                  <a:pt x="3791585" y="2895392"/>
                </a:lnTo>
                <a:lnTo>
                  <a:pt x="0" y="28953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2353" y="397827"/>
            <a:ext cx="1372528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 down the top 10 states that had the highest compounded annual growth rate (CAGR)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from 2022 to 2024 in total vehicles sold.</a:t>
            </a:r>
          </a:p>
        </p:txBody>
      </p:sp>
      <p:sp>
        <p:nvSpPr>
          <p:cNvPr id="3" name="Freeform 3"/>
          <p:cNvSpPr/>
          <p:nvPr/>
        </p:nvSpPr>
        <p:spPr>
          <a:xfrm>
            <a:off x="4663371" y="1563063"/>
            <a:ext cx="4691251" cy="7458751"/>
          </a:xfrm>
          <a:custGeom>
            <a:avLst/>
            <a:gdLst/>
            <a:ahLst/>
            <a:cxnLst/>
            <a:rect l="l" t="t" r="r" b="b"/>
            <a:pathLst>
              <a:path w="4691251" h="7458751">
                <a:moveTo>
                  <a:pt x="0" y="0"/>
                </a:moveTo>
                <a:lnTo>
                  <a:pt x="4691251" y="0"/>
                </a:lnTo>
                <a:lnTo>
                  <a:pt x="4691251" y="7458752"/>
                </a:lnTo>
                <a:lnTo>
                  <a:pt x="0" y="7458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5524" y="315531"/>
            <a:ext cx="1096829" cy="1072643"/>
          </a:xfrm>
          <a:custGeom>
            <a:avLst/>
            <a:gdLst/>
            <a:ahLst/>
            <a:cxnLst/>
            <a:rect l="l" t="t" r="r" b="b"/>
            <a:pathLst>
              <a:path w="1096829" h="1072643">
                <a:moveTo>
                  <a:pt x="0" y="0"/>
                </a:moveTo>
                <a:lnTo>
                  <a:pt x="1096829" y="0"/>
                </a:lnTo>
                <a:lnTo>
                  <a:pt x="1096829" y="1072643"/>
                </a:lnTo>
                <a:lnTo>
                  <a:pt x="0" y="1072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5095" y="340677"/>
            <a:ext cx="817687" cy="92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70"/>
              </a:lnSpc>
            </a:pPr>
            <a:r>
              <a:rPr lang="en-US" sz="540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  <p:sp>
        <p:nvSpPr>
          <p:cNvPr id="6" name="Freeform 6"/>
          <p:cNvSpPr/>
          <p:nvPr/>
        </p:nvSpPr>
        <p:spPr>
          <a:xfrm>
            <a:off x="10749270" y="9258300"/>
            <a:ext cx="2344415" cy="1679453"/>
          </a:xfrm>
          <a:custGeom>
            <a:avLst/>
            <a:gdLst/>
            <a:ahLst/>
            <a:cxnLst/>
            <a:rect l="l" t="t" r="r" b="b"/>
            <a:pathLst>
              <a:path w="2344415" h="1679453">
                <a:moveTo>
                  <a:pt x="0" y="0"/>
                </a:moveTo>
                <a:lnTo>
                  <a:pt x="2344414" y="0"/>
                </a:lnTo>
                <a:lnTo>
                  <a:pt x="2344414" y="1679453"/>
                </a:lnTo>
                <a:lnTo>
                  <a:pt x="0" y="1679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076935" y="-502239"/>
            <a:ext cx="2802279" cy="280227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F12E">
                <a:alpha val="8000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700000">
            <a:off x="16819421" y="1037949"/>
            <a:ext cx="1367647" cy="2524181"/>
          </a:xfrm>
          <a:custGeom>
            <a:avLst/>
            <a:gdLst/>
            <a:ahLst/>
            <a:cxnLst/>
            <a:rect l="l" t="t" r="r" b="b"/>
            <a:pathLst>
              <a:path w="1367647" h="2524181">
                <a:moveTo>
                  <a:pt x="0" y="0"/>
                </a:moveTo>
                <a:lnTo>
                  <a:pt x="1367647" y="0"/>
                </a:lnTo>
                <a:lnTo>
                  <a:pt x="1367647" y="2524181"/>
                </a:lnTo>
                <a:lnTo>
                  <a:pt x="0" y="2524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167640" y="7991872"/>
            <a:ext cx="2565509" cy="2532857"/>
          </a:xfrm>
          <a:custGeom>
            <a:avLst/>
            <a:gdLst/>
            <a:ahLst/>
            <a:cxnLst/>
            <a:rect l="l" t="t" r="r" b="b"/>
            <a:pathLst>
              <a:path w="2565509" h="2532857">
                <a:moveTo>
                  <a:pt x="0" y="0"/>
                </a:moveTo>
                <a:lnTo>
                  <a:pt x="2565508" y="0"/>
                </a:lnTo>
                <a:lnTo>
                  <a:pt x="2565508" y="2532856"/>
                </a:lnTo>
                <a:lnTo>
                  <a:pt x="0" y="25328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8733" y="3559840"/>
            <a:ext cx="14489603" cy="6060297"/>
          </a:xfrm>
          <a:custGeom>
            <a:avLst/>
            <a:gdLst/>
            <a:ahLst/>
            <a:cxnLst/>
            <a:rect l="l" t="t" r="r" b="b"/>
            <a:pathLst>
              <a:path w="14489603" h="6060297">
                <a:moveTo>
                  <a:pt x="0" y="0"/>
                </a:moveTo>
                <a:lnTo>
                  <a:pt x="14489604" y="0"/>
                </a:lnTo>
                <a:lnTo>
                  <a:pt x="14489604" y="6060298"/>
                </a:lnTo>
                <a:lnTo>
                  <a:pt x="0" y="6060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22" b="-15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27883" y="574675"/>
            <a:ext cx="843950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are the peak and low season months for EV sales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based on the data from 2022 to 2024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100583" y="-596833"/>
            <a:ext cx="2802279" cy="280227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F12E">
                <a:alpha val="8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2700000">
            <a:off x="14884959" y="-641061"/>
            <a:ext cx="1367647" cy="2524181"/>
          </a:xfrm>
          <a:custGeom>
            <a:avLst/>
            <a:gdLst/>
            <a:ahLst/>
            <a:cxnLst/>
            <a:rect l="l" t="t" r="r" b="b"/>
            <a:pathLst>
              <a:path w="1367647" h="2524181">
                <a:moveTo>
                  <a:pt x="0" y="0"/>
                </a:moveTo>
                <a:lnTo>
                  <a:pt x="1367647" y="0"/>
                </a:lnTo>
                <a:lnTo>
                  <a:pt x="1367647" y="2524181"/>
                </a:lnTo>
                <a:lnTo>
                  <a:pt x="0" y="25241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80286" y="492378"/>
            <a:ext cx="1096829" cy="1072643"/>
          </a:xfrm>
          <a:custGeom>
            <a:avLst/>
            <a:gdLst/>
            <a:ahLst/>
            <a:cxnLst/>
            <a:rect l="l" t="t" r="r" b="b"/>
            <a:pathLst>
              <a:path w="1096829" h="1072643">
                <a:moveTo>
                  <a:pt x="0" y="0"/>
                </a:moveTo>
                <a:lnTo>
                  <a:pt x="1096828" y="0"/>
                </a:lnTo>
                <a:lnTo>
                  <a:pt x="1096828" y="1072644"/>
                </a:lnTo>
                <a:lnTo>
                  <a:pt x="0" y="1072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18733" y="516255"/>
            <a:ext cx="419933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1738" y="2224215"/>
            <a:ext cx="9661077" cy="5554787"/>
          </a:xfrm>
          <a:custGeom>
            <a:avLst/>
            <a:gdLst/>
            <a:ahLst/>
            <a:cxnLst/>
            <a:rect l="l" t="t" r="r" b="b"/>
            <a:pathLst>
              <a:path w="9661077" h="5554787">
                <a:moveTo>
                  <a:pt x="0" y="0"/>
                </a:moveTo>
                <a:lnTo>
                  <a:pt x="9661077" y="0"/>
                </a:lnTo>
                <a:lnTo>
                  <a:pt x="9661077" y="5554787"/>
                </a:lnTo>
                <a:lnTo>
                  <a:pt x="0" y="5554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2215" y="2414050"/>
            <a:ext cx="6119713" cy="5458899"/>
          </a:xfrm>
          <a:custGeom>
            <a:avLst/>
            <a:gdLst/>
            <a:ahLst/>
            <a:cxnLst/>
            <a:rect l="l" t="t" r="r" b="b"/>
            <a:pathLst>
              <a:path w="6119713" h="5458899">
                <a:moveTo>
                  <a:pt x="0" y="0"/>
                </a:moveTo>
                <a:lnTo>
                  <a:pt x="6119713" y="0"/>
                </a:lnTo>
                <a:lnTo>
                  <a:pt x="6119713" y="5458900"/>
                </a:lnTo>
                <a:lnTo>
                  <a:pt x="0" y="5458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29724" y="388048"/>
            <a:ext cx="1670354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What is the projected number of EV sales (including 2-wheelers and 4- wheelers) for the top 10 states by penetration rate in 2030, based on the compounded annual growth rate (CAGR) from previous years</a:t>
            </a:r>
          </a:p>
        </p:txBody>
      </p:sp>
      <p:sp>
        <p:nvSpPr>
          <p:cNvPr id="5" name="Freeform 5"/>
          <p:cNvSpPr/>
          <p:nvPr/>
        </p:nvSpPr>
        <p:spPr>
          <a:xfrm>
            <a:off x="243800" y="305751"/>
            <a:ext cx="1096829" cy="1072643"/>
          </a:xfrm>
          <a:custGeom>
            <a:avLst/>
            <a:gdLst/>
            <a:ahLst/>
            <a:cxnLst/>
            <a:rect l="l" t="t" r="r" b="b"/>
            <a:pathLst>
              <a:path w="1096829" h="1072643">
                <a:moveTo>
                  <a:pt x="0" y="0"/>
                </a:moveTo>
                <a:lnTo>
                  <a:pt x="1096829" y="0"/>
                </a:lnTo>
                <a:lnTo>
                  <a:pt x="1096829" y="1072643"/>
                </a:lnTo>
                <a:lnTo>
                  <a:pt x="0" y="1072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70877" y="329628"/>
            <a:ext cx="442674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63472" y="4198353"/>
            <a:ext cx="9561056" cy="1890295"/>
          </a:xfrm>
          <a:custGeom>
            <a:avLst/>
            <a:gdLst/>
            <a:ahLst/>
            <a:cxnLst/>
            <a:rect l="l" t="t" r="r" b="b"/>
            <a:pathLst>
              <a:path w="9561056" h="1890295">
                <a:moveTo>
                  <a:pt x="0" y="0"/>
                </a:moveTo>
                <a:lnTo>
                  <a:pt x="9561056" y="0"/>
                </a:lnTo>
                <a:lnTo>
                  <a:pt x="9561056" y="1890294"/>
                </a:lnTo>
                <a:lnTo>
                  <a:pt x="0" y="1890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19699" y="6088647"/>
            <a:ext cx="9577655" cy="632265"/>
          </a:xfrm>
          <a:custGeom>
            <a:avLst/>
            <a:gdLst/>
            <a:ahLst/>
            <a:cxnLst/>
            <a:rect l="l" t="t" r="r" b="b"/>
            <a:pathLst>
              <a:path w="9577655" h="632265">
                <a:moveTo>
                  <a:pt x="0" y="0"/>
                </a:moveTo>
                <a:lnTo>
                  <a:pt x="9577655" y="0"/>
                </a:lnTo>
                <a:lnTo>
                  <a:pt x="9577655" y="632265"/>
                </a:lnTo>
                <a:lnTo>
                  <a:pt x="0" y="6322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07" t="-32119" r="-9666" b="-22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89306" y="582930"/>
            <a:ext cx="12325499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Estimate the revenue growth rate of 4-wheeler and 2-wheelers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EVs in India for 2022 vs 2024 and 2023 vs 2024, assuming an average unit price.</a:t>
            </a:r>
          </a:p>
        </p:txBody>
      </p:sp>
      <p:sp>
        <p:nvSpPr>
          <p:cNvPr id="5" name="Freeform 5"/>
          <p:cNvSpPr/>
          <p:nvPr/>
        </p:nvSpPr>
        <p:spPr>
          <a:xfrm>
            <a:off x="339213" y="419100"/>
            <a:ext cx="1231012" cy="1222121"/>
          </a:xfrm>
          <a:custGeom>
            <a:avLst/>
            <a:gdLst/>
            <a:ahLst/>
            <a:cxnLst/>
            <a:rect l="l" t="t" r="r" b="b"/>
            <a:pathLst>
              <a:path w="1096829" h="1072643">
                <a:moveTo>
                  <a:pt x="0" y="0"/>
                </a:moveTo>
                <a:lnTo>
                  <a:pt x="1096828" y="0"/>
                </a:lnTo>
                <a:lnTo>
                  <a:pt x="1096828" y="1072644"/>
                </a:lnTo>
                <a:lnTo>
                  <a:pt x="0" y="1072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304800" y="516255"/>
            <a:ext cx="1484506" cy="920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-304364" y="8500737"/>
            <a:ext cx="2391469" cy="1990826"/>
          </a:xfrm>
          <a:custGeom>
            <a:avLst/>
            <a:gdLst/>
            <a:ahLst/>
            <a:cxnLst/>
            <a:rect l="l" t="t" r="r" b="b"/>
            <a:pathLst>
              <a:path w="2391469" h="1990826">
                <a:moveTo>
                  <a:pt x="2391469" y="0"/>
                </a:moveTo>
                <a:lnTo>
                  <a:pt x="0" y="0"/>
                </a:lnTo>
                <a:lnTo>
                  <a:pt x="0" y="1990825"/>
                </a:lnTo>
                <a:lnTo>
                  <a:pt x="2391469" y="1990825"/>
                </a:lnTo>
                <a:lnTo>
                  <a:pt x="239146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100583" y="-596833"/>
            <a:ext cx="2802279" cy="280227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F12E">
                <a:alpha val="8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2700000">
            <a:off x="14884959" y="-641061"/>
            <a:ext cx="1367647" cy="2524181"/>
          </a:xfrm>
          <a:custGeom>
            <a:avLst/>
            <a:gdLst/>
            <a:ahLst/>
            <a:cxnLst/>
            <a:rect l="l" t="t" r="r" b="b"/>
            <a:pathLst>
              <a:path w="1367647" h="2524181">
                <a:moveTo>
                  <a:pt x="0" y="0"/>
                </a:moveTo>
                <a:lnTo>
                  <a:pt x="1367647" y="0"/>
                </a:lnTo>
                <a:lnTo>
                  <a:pt x="1367647" y="2524181"/>
                </a:lnTo>
                <a:lnTo>
                  <a:pt x="0" y="25241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152982" y="8314312"/>
            <a:ext cx="2565509" cy="2532857"/>
          </a:xfrm>
          <a:custGeom>
            <a:avLst/>
            <a:gdLst/>
            <a:ahLst/>
            <a:cxnLst/>
            <a:rect l="l" t="t" r="r" b="b"/>
            <a:pathLst>
              <a:path w="2565509" h="2532857">
                <a:moveTo>
                  <a:pt x="0" y="0"/>
                </a:moveTo>
                <a:lnTo>
                  <a:pt x="2565509" y="0"/>
                </a:lnTo>
                <a:lnTo>
                  <a:pt x="2565509" y="2532857"/>
                </a:lnTo>
                <a:lnTo>
                  <a:pt x="0" y="25328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64423"/>
            <a:ext cx="10447854" cy="90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What are primary reasons for customers choosing 4-wheeler EVs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 2023 and 2024 ?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28522" y="2858248"/>
            <a:ext cx="309800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Lower Operating Costs: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89732" y="3286239"/>
            <a:ext cx="6251919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EVs have lower operating costs, including cheaper fuel and reduced maintenance compared to traditional vehicles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7702" y="4657521"/>
            <a:ext cx="264699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Reduced Emissions: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2033" y="5209019"/>
            <a:ext cx="6527318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EVs produce no emissions and align with sustainable living, attracting eco-conscious customers.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9358" y="6886441"/>
            <a:ext cx="9441180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Government subsidies like the FAME II scheme, along with tax benefits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improved charging infrastructure, make EVs a more attractive and viable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choice for consumers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0125" y="6460991"/>
            <a:ext cx="292215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Government subsidies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3558" y="8476481"/>
            <a:ext cx="337851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Social and Peer Influence: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0572" y="8910955"/>
            <a:ext cx="691024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EVs are viewed as cutting-edge and eco-friendly, with early adopters inspiring others to make the switch.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44008" y="2858248"/>
            <a:ext cx="5700591" cy="335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Advancements in EV Technology: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53963" y="3362439"/>
            <a:ext cx="8220909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Advancements in battery life and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fast-charging technology make EVs more practical and convenient.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46819" y="115527"/>
            <a:ext cx="9163602" cy="118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08"/>
              </a:lnSpc>
            </a:pPr>
            <a:r>
              <a:rPr lang="en-US" sz="693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Secondary Questions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088763" y="8301117"/>
            <a:ext cx="2565509" cy="2532857"/>
          </a:xfrm>
          <a:custGeom>
            <a:avLst/>
            <a:gdLst/>
            <a:ahLst/>
            <a:cxnLst/>
            <a:rect l="l" t="t" r="r" b="b"/>
            <a:pathLst>
              <a:path w="2565509" h="2532857">
                <a:moveTo>
                  <a:pt x="0" y="0"/>
                </a:moveTo>
                <a:lnTo>
                  <a:pt x="2565509" y="0"/>
                </a:lnTo>
                <a:lnTo>
                  <a:pt x="2565509" y="2532856"/>
                </a:lnTo>
                <a:lnTo>
                  <a:pt x="0" y="2532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654272" y="4372774"/>
            <a:ext cx="5194772" cy="519477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F12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8510" y="531753"/>
            <a:ext cx="1274130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How do government incentives and subsidies impact the adoption rates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of 2-wheelers and 4-wheelers? Which states in India provided most subsidies?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56765" y="2568759"/>
            <a:ext cx="12017930" cy="291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483" lvl="1" indent="-281741" algn="l">
              <a:lnSpc>
                <a:spcPts val="4723"/>
              </a:lnSpc>
              <a:buFont typeface="Arial"/>
              <a:buChar char="•"/>
            </a:pPr>
            <a:r>
              <a:rPr lang="en-US" sz="26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Encouragement of local manufacturing and innovation in EV technology</a:t>
            </a:r>
          </a:p>
          <a:p>
            <a:pPr marL="563483" lvl="1" indent="-281741" algn="l">
              <a:lnSpc>
                <a:spcPts val="4723"/>
              </a:lnSpc>
              <a:buFont typeface="Arial"/>
              <a:buChar char="•"/>
            </a:pPr>
            <a:r>
              <a:rPr lang="en-US" sz="26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Investment in charging infrastructure.</a:t>
            </a:r>
          </a:p>
          <a:p>
            <a:pPr marL="563483" lvl="1" indent="-281741" algn="l">
              <a:lnSpc>
                <a:spcPts val="4723"/>
              </a:lnSpc>
              <a:buFont typeface="Arial"/>
              <a:buChar char="•"/>
            </a:pPr>
            <a:r>
              <a:rPr lang="en-US" sz="26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Improved overall affordability and accessibility for consumers..</a:t>
            </a:r>
          </a:p>
          <a:p>
            <a:pPr marL="563483" lvl="1" indent="-281741" algn="l">
              <a:lnSpc>
                <a:spcPts val="4723"/>
              </a:lnSpc>
              <a:buFont typeface="Arial"/>
              <a:buChar char="•"/>
            </a:pPr>
            <a:r>
              <a:rPr lang="en-US" sz="26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Reduced registration fees.</a:t>
            </a:r>
          </a:p>
          <a:p>
            <a:pPr marL="563483" lvl="1" indent="-281741" algn="l">
              <a:lnSpc>
                <a:spcPts val="4723"/>
              </a:lnSpc>
              <a:buFont typeface="Arial"/>
              <a:buChar char="•"/>
            </a:pPr>
            <a:r>
              <a:rPr lang="en-US" sz="26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Promotion of local manufacturing and innovation in EV technology.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3024600" y="6405116"/>
            <a:ext cx="12168600" cy="121686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12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939640" y="579378"/>
            <a:ext cx="2798932" cy="3482834"/>
          </a:xfrm>
          <a:custGeom>
            <a:avLst/>
            <a:gdLst/>
            <a:ahLst/>
            <a:cxnLst/>
            <a:rect l="l" t="t" r="r" b="b"/>
            <a:pathLst>
              <a:path w="2798932" h="3482834">
                <a:moveTo>
                  <a:pt x="0" y="0"/>
                </a:moveTo>
                <a:lnTo>
                  <a:pt x="2798932" y="0"/>
                </a:lnTo>
                <a:lnTo>
                  <a:pt x="2798932" y="3482834"/>
                </a:lnTo>
                <a:lnTo>
                  <a:pt x="0" y="3482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492411">
            <a:off x="17357352" y="5908816"/>
            <a:ext cx="1046222" cy="1930947"/>
          </a:xfrm>
          <a:custGeom>
            <a:avLst/>
            <a:gdLst/>
            <a:ahLst/>
            <a:cxnLst/>
            <a:rect l="l" t="t" r="r" b="b"/>
            <a:pathLst>
              <a:path w="1046222" h="1930947">
                <a:moveTo>
                  <a:pt x="0" y="0"/>
                </a:moveTo>
                <a:lnTo>
                  <a:pt x="1046223" y="0"/>
                </a:lnTo>
                <a:lnTo>
                  <a:pt x="1046223" y="1930948"/>
                </a:lnTo>
                <a:lnTo>
                  <a:pt x="0" y="1930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2560" y="695960"/>
            <a:ext cx="1561571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does the availability of charging stations infrastructure correlate with the EV sales and penetration rates in the top 5 states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63160" y="2630519"/>
            <a:ext cx="10722747" cy="615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1"/>
              </a:lnSpc>
            </a:pPr>
            <a:r>
              <a:rPr lang="en-US" sz="239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Increased Sales:</a:t>
            </a:r>
          </a:p>
          <a:p>
            <a:pPr algn="l">
              <a:lnSpc>
                <a:spcPts val="3811"/>
              </a:lnSpc>
            </a:pPr>
            <a:r>
              <a:rPr lang="en-US" sz="23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More charging stations make EVs more practical, leading to higher sales. Consumers are more likely to buy EVs if they have easy access to charging facilities.</a:t>
            </a:r>
          </a:p>
          <a:p>
            <a:pPr algn="l">
              <a:lnSpc>
                <a:spcPts val="3811"/>
              </a:lnSpc>
            </a:pPr>
            <a:r>
              <a:rPr lang="en-US" sz="239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Higher Penetration Rates: </a:t>
            </a:r>
          </a:p>
          <a:p>
            <a:pPr algn="l">
              <a:lnSpc>
                <a:spcPts val="3811"/>
              </a:lnSpc>
            </a:pPr>
            <a:r>
              <a:rPr lang="en-US" sz="23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States with extensive charging networks tend to have higher EV penetration rates. The convenience of charging encourages adoption.</a:t>
            </a:r>
          </a:p>
          <a:p>
            <a:pPr algn="l">
              <a:lnSpc>
                <a:spcPts val="3811"/>
              </a:lnSpc>
            </a:pPr>
            <a:r>
              <a:rPr lang="en-US" sz="239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Consumer Confidence:</a:t>
            </a:r>
          </a:p>
          <a:p>
            <a:pPr algn="l">
              <a:lnSpc>
                <a:spcPts val="3811"/>
              </a:lnSpc>
            </a:pPr>
            <a:r>
              <a:rPr lang="en-US" sz="23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 robust charging infrastructure reduces range anxiety, increasing consumer confidence in EVs and leading to higher sales.</a:t>
            </a:r>
          </a:p>
          <a:p>
            <a:pPr algn="l">
              <a:lnSpc>
                <a:spcPts val="3811"/>
              </a:lnSpc>
            </a:pPr>
            <a:r>
              <a:rPr lang="en-US" sz="239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Market Growth:</a:t>
            </a:r>
          </a:p>
          <a:p>
            <a:pPr algn="l">
              <a:lnSpc>
                <a:spcPts val="3811"/>
              </a:lnSpc>
            </a:pPr>
            <a:r>
              <a:rPr lang="en-US" sz="23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Improved charging infrastructure supports market growth by attracting more consumers and businesses to invest in EVs.</a:t>
            </a:r>
          </a:p>
        </p:txBody>
      </p:sp>
      <p:sp>
        <p:nvSpPr>
          <p:cNvPr id="4" name="Freeform 4"/>
          <p:cNvSpPr/>
          <p:nvPr/>
        </p:nvSpPr>
        <p:spPr>
          <a:xfrm>
            <a:off x="15006259" y="1874694"/>
            <a:ext cx="2253041" cy="2803558"/>
          </a:xfrm>
          <a:custGeom>
            <a:avLst/>
            <a:gdLst/>
            <a:ahLst/>
            <a:cxnLst/>
            <a:rect l="l" t="t" r="r" b="b"/>
            <a:pathLst>
              <a:path w="2253041" h="2803558">
                <a:moveTo>
                  <a:pt x="0" y="0"/>
                </a:moveTo>
                <a:lnTo>
                  <a:pt x="2253041" y="0"/>
                </a:lnTo>
                <a:lnTo>
                  <a:pt x="2253041" y="2803558"/>
                </a:lnTo>
                <a:lnTo>
                  <a:pt x="0" y="2803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492411">
            <a:off x="17311615" y="7823297"/>
            <a:ext cx="1046222" cy="1930947"/>
          </a:xfrm>
          <a:custGeom>
            <a:avLst/>
            <a:gdLst/>
            <a:ahLst/>
            <a:cxnLst/>
            <a:rect l="l" t="t" r="r" b="b"/>
            <a:pathLst>
              <a:path w="1046222" h="1930947">
                <a:moveTo>
                  <a:pt x="0" y="0"/>
                </a:moveTo>
                <a:lnTo>
                  <a:pt x="1046222" y="0"/>
                </a:lnTo>
                <a:lnTo>
                  <a:pt x="1046222" y="1930948"/>
                </a:lnTo>
                <a:lnTo>
                  <a:pt x="0" y="1930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85907" y="8507330"/>
            <a:ext cx="2342227" cy="1937661"/>
          </a:xfrm>
          <a:custGeom>
            <a:avLst/>
            <a:gdLst/>
            <a:ahLst/>
            <a:cxnLst/>
            <a:rect l="l" t="t" r="r" b="b"/>
            <a:pathLst>
              <a:path w="2342227" h="1937661">
                <a:moveTo>
                  <a:pt x="0" y="0"/>
                </a:moveTo>
                <a:lnTo>
                  <a:pt x="2342227" y="0"/>
                </a:lnTo>
                <a:lnTo>
                  <a:pt x="2342227" y="1937661"/>
                </a:lnTo>
                <a:lnTo>
                  <a:pt x="0" y="19376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19093" y="3355972"/>
            <a:ext cx="2994541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5" lvl="1" indent="-291463" algn="ctr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Global Appeal: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07500" y="4582159"/>
            <a:ext cx="6112499" cy="462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5" lvl="1" indent="-291463" algn="ctr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Alignment with Sustainability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07500" y="6171448"/>
            <a:ext cx="6264900" cy="462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5" lvl="1" indent="-291463" algn="ctr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Strong Social Media Presence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3104" y="574675"/>
            <a:ext cx="1233964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Who should be the brand ambassador if AtliQ Motors launches their EV/Hybrid vehicles in India and why?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-163789" y="8544083"/>
            <a:ext cx="2093670" cy="1742917"/>
          </a:xfrm>
          <a:custGeom>
            <a:avLst/>
            <a:gdLst/>
            <a:ahLst/>
            <a:cxnLst/>
            <a:rect l="l" t="t" r="r" b="b"/>
            <a:pathLst>
              <a:path w="2093670" h="1742917">
                <a:moveTo>
                  <a:pt x="2093670" y="0"/>
                </a:moveTo>
                <a:lnTo>
                  <a:pt x="0" y="0"/>
                </a:lnTo>
                <a:lnTo>
                  <a:pt x="0" y="1742917"/>
                </a:lnTo>
                <a:lnTo>
                  <a:pt x="2093670" y="1742917"/>
                </a:lnTo>
                <a:lnTo>
                  <a:pt x="20936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35205" y="1674489"/>
            <a:ext cx="533447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Priyanka Chopra</a:t>
            </a:r>
          </a:p>
        </p:txBody>
      </p:sp>
      <p:sp>
        <p:nvSpPr>
          <p:cNvPr id="8" name="Freeform 8"/>
          <p:cNvSpPr/>
          <p:nvPr/>
        </p:nvSpPr>
        <p:spPr>
          <a:xfrm>
            <a:off x="16732249" y="-576"/>
            <a:ext cx="1555751" cy="2871353"/>
          </a:xfrm>
          <a:custGeom>
            <a:avLst/>
            <a:gdLst/>
            <a:ahLst/>
            <a:cxnLst/>
            <a:rect l="l" t="t" r="r" b="b"/>
            <a:pathLst>
              <a:path w="1555751" h="2871353">
                <a:moveTo>
                  <a:pt x="0" y="0"/>
                </a:moveTo>
                <a:lnTo>
                  <a:pt x="1555751" y="0"/>
                </a:lnTo>
                <a:lnTo>
                  <a:pt x="1555751" y="2871353"/>
                </a:lnTo>
                <a:lnTo>
                  <a:pt x="0" y="2871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731299" y="8275956"/>
            <a:ext cx="5194772" cy="519477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F1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50320"/>
            <a:ext cx="243375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380757"/>
            <a:ext cx="13791129" cy="4478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2795" lvl="1" indent="-546397" algn="l">
              <a:lnSpc>
                <a:spcPts val="9060"/>
              </a:lnSpc>
              <a:buFont typeface="Arial"/>
              <a:buChar char="•"/>
            </a:pPr>
            <a:r>
              <a:rPr lang="en-US" sz="5061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About the Company</a:t>
            </a:r>
          </a:p>
          <a:p>
            <a:pPr marL="1092795" lvl="1" indent="-546397" algn="l">
              <a:lnSpc>
                <a:spcPts val="9060"/>
              </a:lnSpc>
              <a:buFont typeface="Arial"/>
              <a:buChar char="•"/>
            </a:pPr>
            <a:r>
              <a:rPr lang="en-US" sz="5061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Problem Statement</a:t>
            </a:r>
          </a:p>
          <a:p>
            <a:pPr marL="1092795" lvl="1" indent="-546397" algn="l">
              <a:lnSpc>
                <a:spcPts val="9060"/>
              </a:lnSpc>
              <a:buFont typeface="Arial"/>
              <a:buChar char="•"/>
            </a:pPr>
            <a:r>
              <a:rPr lang="en-US" sz="5061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Dashboard</a:t>
            </a:r>
          </a:p>
          <a:p>
            <a:pPr marL="1092795" lvl="1" indent="-546397" algn="l">
              <a:lnSpc>
                <a:spcPts val="9060"/>
              </a:lnSpc>
              <a:buFont typeface="Arial"/>
              <a:buChar char="•"/>
            </a:pPr>
            <a:r>
              <a:rPr lang="en-US" sz="5061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Insights (Primary &amp; Secondary questions)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628315" y="-1286882"/>
            <a:ext cx="6952596" cy="695259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AC758">
                <a:alpha val="4980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901125" y="8339774"/>
            <a:ext cx="2288406" cy="1947226"/>
          </a:xfrm>
          <a:custGeom>
            <a:avLst/>
            <a:gdLst/>
            <a:ahLst/>
            <a:cxnLst/>
            <a:rect l="l" t="t" r="r" b="b"/>
            <a:pathLst>
              <a:path w="2288406" h="1947226">
                <a:moveTo>
                  <a:pt x="0" y="0"/>
                </a:moveTo>
                <a:lnTo>
                  <a:pt x="2288407" y="0"/>
                </a:lnTo>
                <a:lnTo>
                  <a:pt x="2288407" y="1947226"/>
                </a:lnTo>
                <a:lnTo>
                  <a:pt x="0" y="1947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211086" y="8241901"/>
            <a:ext cx="2456665" cy="2045099"/>
          </a:xfrm>
          <a:custGeom>
            <a:avLst/>
            <a:gdLst/>
            <a:ahLst/>
            <a:cxnLst/>
            <a:rect l="l" t="t" r="r" b="b"/>
            <a:pathLst>
              <a:path w="2456665" h="2045099">
                <a:moveTo>
                  <a:pt x="2456664" y="0"/>
                </a:moveTo>
                <a:lnTo>
                  <a:pt x="0" y="0"/>
                </a:lnTo>
                <a:lnTo>
                  <a:pt x="0" y="2045099"/>
                </a:lnTo>
                <a:lnTo>
                  <a:pt x="2456664" y="2045099"/>
                </a:lnTo>
                <a:lnTo>
                  <a:pt x="24566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813677"/>
            <a:ext cx="1767313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Which state of India is ideal to start the manufacturing unit? (Based on subsidies provided, ease of doing business, stability in governance etc.)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20693" y="2933667"/>
            <a:ext cx="2211467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Maharashtra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02608" y="5369466"/>
            <a:ext cx="1683067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Gujarat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09434" y="3308319"/>
            <a:ext cx="6273165" cy="454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5" lvl="1" indent="-291463" algn="ctr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Access to Skilled Talent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2371" y="4711700"/>
            <a:ext cx="6066830" cy="454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5" lvl="1" indent="-291463" algn="ctr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Consumer Market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2370" y="6433650"/>
            <a:ext cx="7743230" cy="45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5" lvl="1" indent="-291463" algn="ctr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Electric Vehicle Policy 2021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24437" y="2153266"/>
            <a:ext cx="6105763" cy="459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25" lvl="1" indent="-291463" algn="ctr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Ease of Doing Business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6626303" y="8748645"/>
            <a:ext cx="2093670" cy="1742917"/>
          </a:xfrm>
          <a:custGeom>
            <a:avLst/>
            <a:gdLst/>
            <a:ahLst/>
            <a:cxnLst/>
            <a:rect l="l" t="t" r="r" b="b"/>
            <a:pathLst>
              <a:path w="2093670" h="1742917">
                <a:moveTo>
                  <a:pt x="2093670" y="0"/>
                </a:moveTo>
                <a:lnTo>
                  <a:pt x="0" y="0"/>
                </a:lnTo>
                <a:lnTo>
                  <a:pt x="0" y="1742917"/>
                </a:lnTo>
                <a:lnTo>
                  <a:pt x="2093670" y="1742917"/>
                </a:lnTo>
                <a:lnTo>
                  <a:pt x="20936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272694" y="3554396"/>
            <a:ext cx="2253041" cy="2803558"/>
          </a:xfrm>
          <a:custGeom>
            <a:avLst/>
            <a:gdLst/>
            <a:ahLst/>
            <a:cxnLst/>
            <a:rect l="l" t="t" r="r" b="b"/>
            <a:pathLst>
              <a:path w="2253041" h="2803558">
                <a:moveTo>
                  <a:pt x="0" y="0"/>
                </a:moveTo>
                <a:lnTo>
                  <a:pt x="2253041" y="0"/>
                </a:lnTo>
                <a:lnTo>
                  <a:pt x="2253041" y="2803558"/>
                </a:lnTo>
                <a:lnTo>
                  <a:pt x="0" y="2803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-3913348" y="6205762"/>
            <a:ext cx="12168600" cy="121686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12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13987" y="606425"/>
            <a:ext cx="718304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Your top 3 recommendations for AtliQ Motors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83515" y="2389751"/>
            <a:ext cx="7449443" cy="464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 Expand Charging Infrastructure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52600" y="4183627"/>
            <a:ext cx="9448800" cy="454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 Increase Awareness of Subsidies and Incentives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1272" y="5886230"/>
            <a:ext cx="9040170" cy="45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3.Strengthen After-Sales Service and Support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9887188"/>
            <a:ext cx="18288000" cy="399812"/>
            <a:chOff x="0" y="0"/>
            <a:chExt cx="4816593" cy="1053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05300"/>
            </a:xfrm>
            <a:custGeom>
              <a:avLst/>
              <a:gdLst/>
              <a:ahLst/>
              <a:cxnLst/>
              <a:rect l="l" t="t" r="r" b="b"/>
              <a:pathLst>
                <a:path w="4816592" h="105300">
                  <a:moveTo>
                    <a:pt x="0" y="0"/>
                  </a:moveTo>
                  <a:lnTo>
                    <a:pt x="4816592" y="0"/>
                  </a:lnTo>
                  <a:lnTo>
                    <a:pt x="4816592" y="105300"/>
                  </a:lnTo>
                  <a:lnTo>
                    <a:pt x="0" y="105300"/>
                  </a:lnTo>
                  <a:close/>
                </a:path>
              </a:pathLst>
            </a:custGeom>
            <a:solidFill>
              <a:srgbClr val="FFF42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4816593" cy="12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320887" y="1045122"/>
            <a:ext cx="2253041" cy="2803558"/>
          </a:xfrm>
          <a:custGeom>
            <a:avLst/>
            <a:gdLst/>
            <a:ahLst/>
            <a:cxnLst/>
            <a:rect l="l" t="t" r="r" b="b"/>
            <a:pathLst>
              <a:path w="2253041" h="2803558">
                <a:moveTo>
                  <a:pt x="0" y="0"/>
                </a:moveTo>
                <a:lnTo>
                  <a:pt x="2253041" y="0"/>
                </a:lnTo>
                <a:lnTo>
                  <a:pt x="2253041" y="2803558"/>
                </a:lnTo>
                <a:lnTo>
                  <a:pt x="0" y="2803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661442" y="-60767"/>
            <a:ext cx="1680125" cy="1429634"/>
          </a:xfrm>
          <a:custGeom>
            <a:avLst/>
            <a:gdLst/>
            <a:ahLst/>
            <a:cxnLst/>
            <a:rect l="l" t="t" r="r" b="b"/>
            <a:pathLst>
              <a:path w="1680125" h="1429634">
                <a:moveTo>
                  <a:pt x="0" y="0"/>
                </a:moveTo>
                <a:lnTo>
                  <a:pt x="1680125" y="0"/>
                </a:lnTo>
                <a:lnTo>
                  <a:pt x="1680125" y="1429633"/>
                </a:lnTo>
                <a:lnTo>
                  <a:pt x="0" y="1429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144000" y="6550788"/>
            <a:ext cx="10177582" cy="1017758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12E">
                <a:alpha val="19608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50320"/>
            <a:ext cx="914400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the Company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373332"/>
            <a:ext cx="10972670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AtliQ Motors, a U.S. leader in electric and hybrid vehicles, has captured a 25% market share in North America over the past five years.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5665294"/>
            <a:ext cx="2288406" cy="1947226"/>
          </a:xfrm>
          <a:custGeom>
            <a:avLst/>
            <a:gdLst/>
            <a:ahLst/>
            <a:cxnLst/>
            <a:rect l="l" t="t" r="r" b="b"/>
            <a:pathLst>
              <a:path w="2288406" h="1947226">
                <a:moveTo>
                  <a:pt x="0" y="0"/>
                </a:moveTo>
                <a:lnTo>
                  <a:pt x="2288406" y="0"/>
                </a:lnTo>
                <a:lnTo>
                  <a:pt x="2288406" y="1947226"/>
                </a:lnTo>
                <a:lnTo>
                  <a:pt x="0" y="1947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86544" y="8090209"/>
            <a:ext cx="2745513" cy="2336182"/>
          </a:xfrm>
          <a:custGeom>
            <a:avLst/>
            <a:gdLst/>
            <a:ahLst/>
            <a:cxnLst/>
            <a:rect l="l" t="t" r="r" b="b"/>
            <a:pathLst>
              <a:path w="2745513" h="2336182">
                <a:moveTo>
                  <a:pt x="0" y="0"/>
                </a:moveTo>
                <a:lnTo>
                  <a:pt x="2745512" y="0"/>
                </a:lnTo>
                <a:lnTo>
                  <a:pt x="2745512" y="2336182"/>
                </a:lnTo>
                <a:lnTo>
                  <a:pt x="0" y="2336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6568132" y="46076"/>
            <a:ext cx="2375574" cy="1965247"/>
          </a:xfrm>
          <a:custGeom>
            <a:avLst/>
            <a:gdLst/>
            <a:ahLst/>
            <a:cxnLst/>
            <a:rect l="l" t="t" r="r" b="b"/>
            <a:pathLst>
              <a:path w="2375574" h="1965247">
                <a:moveTo>
                  <a:pt x="2375574" y="0"/>
                </a:moveTo>
                <a:lnTo>
                  <a:pt x="0" y="0"/>
                </a:lnTo>
                <a:lnTo>
                  <a:pt x="0" y="1965248"/>
                </a:lnTo>
                <a:lnTo>
                  <a:pt x="2375574" y="1965248"/>
                </a:lnTo>
                <a:lnTo>
                  <a:pt x="2375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1749" y="3199883"/>
            <a:ext cx="14111533" cy="322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0547" lvl="1" indent="-285273" algn="l">
              <a:lnSpc>
                <a:spcPts val="3699"/>
              </a:lnSpc>
              <a:buFont typeface="Arial"/>
              <a:buChar char="•"/>
            </a:pPr>
            <a:r>
              <a:rPr lang="en-US" sz="26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AtliQ Motors, a leading U.S. automotive company specializing in EVs, holds a 25% market share in North America.</a:t>
            </a:r>
          </a:p>
          <a:p>
            <a:pPr marL="570547" lvl="1" indent="-285273" algn="l">
              <a:lnSpc>
                <a:spcPts val="3699"/>
              </a:lnSpc>
              <a:buFont typeface="Arial"/>
              <a:buChar char="•"/>
            </a:pPr>
            <a:r>
              <a:rPr lang="en-US" sz="26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company aims to expand into India, where their current market share is less than 2%.</a:t>
            </a:r>
          </a:p>
          <a:p>
            <a:pPr marL="570547" lvl="1" indent="-285273" algn="l">
              <a:lnSpc>
                <a:spcPts val="3699"/>
              </a:lnSpc>
              <a:buFont typeface="Arial"/>
              <a:buChar char="•"/>
            </a:pPr>
            <a:r>
              <a:rPr lang="en-US" sz="26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Bruce Haryali, Chief of AtliQ Motors India, has requested a detailed market study of the Indian EV/Hybrid market.</a:t>
            </a:r>
          </a:p>
          <a:p>
            <a:pPr algn="l">
              <a:lnSpc>
                <a:spcPts val="3699"/>
              </a:lnSpc>
            </a:pPr>
            <a:endParaRPr lang="en-US" sz="2642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12837" y="318588"/>
            <a:ext cx="7604679" cy="88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E1DAB86D-8C83-96CC-0E3D-F1E20F63DC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488909"/>
                  </p:ext>
                </p:extLst>
              </p:nvPr>
            </p:nvGraphicFramePr>
            <p:xfrm>
              <a:off x="228600" y="266700"/>
              <a:ext cx="17830800" cy="96774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E1DAB86D-8C83-96CC-0E3D-F1E20F63DC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600" y="266700"/>
                <a:ext cx="17830800" cy="96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3236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0286" y="2942547"/>
            <a:ext cx="7207336" cy="2509360"/>
          </a:xfrm>
          <a:custGeom>
            <a:avLst/>
            <a:gdLst/>
            <a:ahLst/>
            <a:cxnLst/>
            <a:rect l="l" t="t" r="r" b="b"/>
            <a:pathLst>
              <a:path w="7207336" h="2509360">
                <a:moveTo>
                  <a:pt x="0" y="0"/>
                </a:moveTo>
                <a:lnTo>
                  <a:pt x="7207335" y="0"/>
                </a:lnTo>
                <a:lnTo>
                  <a:pt x="7207335" y="2509360"/>
                </a:lnTo>
                <a:lnTo>
                  <a:pt x="0" y="2509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8023" y="6951039"/>
            <a:ext cx="6489091" cy="2809036"/>
          </a:xfrm>
          <a:custGeom>
            <a:avLst/>
            <a:gdLst/>
            <a:ahLst/>
            <a:cxnLst/>
            <a:rect l="l" t="t" r="r" b="b"/>
            <a:pathLst>
              <a:path w="6489091" h="2809036">
                <a:moveTo>
                  <a:pt x="0" y="0"/>
                </a:moveTo>
                <a:lnTo>
                  <a:pt x="6489091" y="0"/>
                </a:lnTo>
                <a:lnTo>
                  <a:pt x="6489091" y="2809036"/>
                </a:lnTo>
                <a:lnTo>
                  <a:pt x="0" y="2809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50139" y="3246464"/>
            <a:ext cx="9422184" cy="3150925"/>
          </a:xfrm>
          <a:custGeom>
            <a:avLst/>
            <a:gdLst/>
            <a:ahLst/>
            <a:cxnLst/>
            <a:rect l="l" t="t" r="r" b="b"/>
            <a:pathLst>
              <a:path w="9422184" h="3150925">
                <a:moveTo>
                  <a:pt x="0" y="0"/>
                </a:moveTo>
                <a:lnTo>
                  <a:pt x="9422184" y="0"/>
                </a:lnTo>
                <a:lnTo>
                  <a:pt x="9422184" y="3150925"/>
                </a:lnTo>
                <a:lnTo>
                  <a:pt x="0" y="315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537417" y="6724929"/>
            <a:ext cx="9665495" cy="3035146"/>
          </a:xfrm>
          <a:custGeom>
            <a:avLst/>
            <a:gdLst/>
            <a:ahLst/>
            <a:cxnLst/>
            <a:rect l="l" t="t" r="r" b="b"/>
            <a:pathLst>
              <a:path w="9665495" h="3035146">
                <a:moveTo>
                  <a:pt x="0" y="0"/>
                </a:moveTo>
                <a:lnTo>
                  <a:pt x="9665495" y="0"/>
                </a:lnTo>
                <a:lnTo>
                  <a:pt x="9665495" y="3035146"/>
                </a:lnTo>
                <a:lnTo>
                  <a:pt x="0" y="3035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80286" y="410343"/>
            <a:ext cx="1096829" cy="1072643"/>
          </a:xfrm>
          <a:custGeom>
            <a:avLst/>
            <a:gdLst/>
            <a:ahLst/>
            <a:cxnLst/>
            <a:rect l="l" t="t" r="r" b="b"/>
            <a:pathLst>
              <a:path w="1096829" h="1072643">
                <a:moveTo>
                  <a:pt x="0" y="0"/>
                </a:moveTo>
                <a:lnTo>
                  <a:pt x="1096828" y="0"/>
                </a:lnTo>
                <a:lnTo>
                  <a:pt x="1096828" y="1072643"/>
                </a:lnTo>
                <a:lnTo>
                  <a:pt x="0" y="1072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6263" y="362718"/>
            <a:ext cx="964263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 the top 3 and bottom 3 makers for the fiscal years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2023 and 2024 in terms of the number of 2-wheelers sold.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3082" y="2273751"/>
            <a:ext cx="6590981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Top 3 Makers 2023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3082" y="6477811"/>
            <a:ext cx="7797056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Bottom 3 Makers 2023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59630" y="2502468"/>
            <a:ext cx="6590981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Top 3 Makers 2024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69825" y="6477811"/>
            <a:ext cx="7797056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Bottom 3 Makers 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8023" y="434220"/>
            <a:ext cx="361355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12391328" y="-359364"/>
            <a:ext cx="708457" cy="1910057"/>
          </a:xfrm>
          <a:custGeom>
            <a:avLst/>
            <a:gdLst/>
            <a:ahLst/>
            <a:cxnLst/>
            <a:rect l="l" t="t" r="r" b="b"/>
            <a:pathLst>
              <a:path w="708457" h="1910057">
                <a:moveTo>
                  <a:pt x="0" y="0"/>
                </a:moveTo>
                <a:lnTo>
                  <a:pt x="708457" y="0"/>
                </a:lnTo>
                <a:lnTo>
                  <a:pt x="708457" y="1910056"/>
                </a:lnTo>
                <a:lnTo>
                  <a:pt x="0" y="19100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7664" y="2159661"/>
            <a:ext cx="7717992" cy="4473940"/>
          </a:xfrm>
          <a:custGeom>
            <a:avLst/>
            <a:gdLst/>
            <a:ahLst/>
            <a:cxnLst/>
            <a:rect l="l" t="t" r="r" b="b"/>
            <a:pathLst>
              <a:path w="7717992" h="4473940">
                <a:moveTo>
                  <a:pt x="0" y="0"/>
                </a:moveTo>
                <a:lnTo>
                  <a:pt x="7717993" y="0"/>
                </a:lnTo>
                <a:lnTo>
                  <a:pt x="7717993" y="4473940"/>
                </a:lnTo>
                <a:lnTo>
                  <a:pt x="0" y="4473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56020" y="2242414"/>
            <a:ext cx="7853190" cy="4220422"/>
          </a:xfrm>
          <a:custGeom>
            <a:avLst/>
            <a:gdLst/>
            <a:ahLst/>
            <a:cxnLst/>
            <a:rect l="l" t="t" r="r" b="b"/>
            <a:pathLst>
              <a:path w="7853190" h="4220422">
                <a:moveTo>
                  <a:pt x="0" y="0"/>
                </a:moveTo>
                <a:lnTo>
                  <a:pt x="7853190" y="0"/>
                </a:lnTo>
                <a:lnTo>
                  <a:pt x="7853190" y="4220422"/>
                </a:lnTo>
                <a:lnTo>
                  <a:pt x="0" y="422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93574" y="448754"/>
            <a:ext cx="986912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Identify the top 5 states with the highest penetration rate</a:t>
            </a:r>
          </a:p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 2-wheeler and 4-wheeler EV sales in FY 2024.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77114" y="6829549"/>
            <a:ext cx="713951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 Wheeler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12859" y="6822563"/>
            <a:ext cx="7139512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 Wheeler</a:t>
            </a:r>
          </a:p>
        </p:txBody>
      </p:sp>
      <p:sp>
        <p:nvSpPr>
          <p:cNvPr id="7" name="Freeform 7"/>
          <p:cNvSpPr/>
          <p:nvPr/>
        </p:nvSpPr>
        <p:spPr>
          <a:xfrm>
            <a:off x="480286" y="383488"/>
            <a:ext cx="1096829" cy="1072643"/>
          </a:xfrm>
          <a:custGeom>
            <a:avLst/>
            <a:gdLst/>
            <a:ahLst/>
            <a:cxnLst/>
            <a:rect l="l" t="t" r="r" b="b"/>
            <a:pathLst>
              <a:path w="1096829" h="1072643">
                <a:moveTo>
                  <a:pt x="0" y="0"/>
                </a:moveTo>
                <a:lnTo>
                  <a:pt x="1096828" y="0"/>
                </a:lnTo>
                <a:lnTo>
                  <a:pt x="1096828" y="1072643"/>
                </a:lnTo>
                <a:lnTo>
                  <a:pt x="0" y="1072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7664" y="407364"/>
            <a:ext cx="382072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id="9" name="Freeform 9"/>
          <p:cNvSpPr/>
          <p:nvPr/>
        </p:nvSpPr>
        <p:spPr>
          <a:xfrm>
            <a:off x="0" y="5737449"/>
            <a:ext cx="3656184" cy="4549551"/>
          </a:xfrm>
          <a:custGeom>
            <a:avLst/>
            <a:gdLst/>
            <a:ahLst/>
            <a:cxnLst/>
            <a:rect l="l" t="t" r="r" b="b"/>
            <a:pathLst>
              <a:path w="3656184" h="4549551">
                <a:moveTo>
                  <a:pt x="0" y="0"/>
                </a:moveTo>
                <a:lnTo>
                  <a:pt x="3656184" y="0"/>
                </a:lnTo>
                <a:lnTo>
                  <a:pt x="3656184" y="4549551"/>
                </a:lnTo>
                <a:lnTo>
                  <a:pt x="0" y="45495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389924" y="7788614"/>
            <a:ext cx="2745513" cy="2336182"/>
          </a:xfrm>
          <a:custGeom>
            <a:avLst/>
            <a:gdLst/>
            <a:ahLst/>
            <a:cxnLst/>
            <a:rect l="l" t="t" r="r" b="b"/>
            <a:pathLst>
              <a:path w="2745513" h="2336182">
                <a:moveTo>
                  <a:pt x="0" y="0"/>
                </a:moveTo>
                <a:lnTo>
                  <a:pt x="2745513" y="0"/>
                </a:lnTo>
                <a:lnTo>
                  <a:pt x="2745513" y="2336182"/>
                </a:lnTo>
                <a:lnTo>
                  <a:pt x="0" y="23361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1285" y="2106575"/>
            <a:ext cx="9914676" cy="2972081"/>
          </a:xfrm>
          <a:custGeom>
            <a:avLst/>
            <a:gdLst/>
            <a:ahLst/>
            <a:cxnLst/>
            <a:rect l="l" t="t" r="r" b="b"/>
            <a:pathLst>
              <a:path w="9914676" h="2972081">
                <a:moveTo>
                  <a:pt x="0" y="0"/>
                </a:moveTo>
                <a:lnTo>
                  <a:pt x="9914676" y="0"/>
                </a:lnTo>
                <a:lnTo>
                  <a:pt x="9914676" y="2972081"/>
                </a:lnTo>
                <a:lnTo>
                  <a:pt x="0" y="2972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1285" y="5726356"/>
            <a:ext cx="9853091" cy="3984180"/>
          </a:xfrm>
          <a:custGeom>
            <a:avLst/>
            <a:gdLst/>
            <a:ahLst/>
            <a:cxnLst/>
            <a:rect l="l" t="t" r="r" b="b"/>
            <a:pathLst>
              <a:path w="9853091" h="3984180">
                <a:moveTo>
                  <a:pt x="0" y="0"/>
                </a:moveTo>
                <a:lnTo>
                  <a:pt x="9853091" y="0"/>
                </a:lnTo>
                <a:lnTo>
                  <a:pt x="9853091" y="3984179"/>
                </a:lnTo>
                <a:lnTo>
                  <a:pt x="0" y="3984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71469" y="606425"/>
            <a:ext cx="125616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 the states with negative penetration (decline) in EV sales from 2022 to 2024?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04479" y="4255979"/>
            <a:ext cx="10654197" cy="822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69"/>
              </a:lnSpc>
              <a:spcBef>
                <a:spcPct val="0"/>
              </a:spcBef>
            </a:pPr>
            <a:r>
              <a:rPr lang="en-US" sz="4835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 Wheeler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92311" y="8829675"/>
            <a:ext cx="492642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 Wheeler</a:t>
            </a:r>
          </a:p>
        </p:txBody>
      </p:sp>
      <p:sp>
        <p:nvSpPr>
          <p:cNvPr id="7" name="Freeform 7"/>
          <p:cNvSpPr/>
          <p:nvPr/>
        </p:nvSpPr>
        <p:spPr>
          <a:xfrm>
            <a:off x="480286" y="383488"/>
            <a:ext cx="1096829" cy="1072643"/>
          </a:xfrm>
          <a:custGeom>
            <a:avLst/>
            <a:gdLst/>
            <a:ahLst/>
            <a:cxnLst/>
            <a:rect l="l" t="t" r="r" b="b"/>
            <a:pathLst>
              <a:path w="1096829" h="1072643">
                <a:moveTo>
                  <a:pt x="0" y="0"/>
                </a:moveTo>
                <a:lnTo>
                  <a:pt x="1096828" y="0"/>
                </a:lnTo>
                <a:lnTo>
                  <a:pt x="1096828" y="1072643"/>
                </a:lnTo>
                <a:lnTo>
                  <a:pt x="0" y="1072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26115" y="407364"/>
            <a:ext cx="405170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6626667" y="8839077"/>
            <a:ext cx="2093670" cy="1742917"/>
          </a:xfrm>
          <a:custGeom>
            <a:avLst/>
            <a:gdLst/>
            <a:ahLst/>
            <a:cxnLst/>
            <a:rect l="l" t="t" r="r" b="b"/>
            <a:pathLst>
              <a:path w="2093670" h="1742917">
                <a:moveTo>
                  <a:pt x="2093670" y="0"/>
                </a:moveTo>
                <a:lnTo>
                  <a:pt x="0" y="0"/>
                </a:lnTo>
                <a:lnTo>
                  <a:pt x="0" y="1742917"/>
                </a:lnTo>
                <a:lnTo>
                  <a:pt x="2093670" y="1742917"/>
                </a:lnTo>
                <a:lnTo>
                  <a:pt x="209367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89876" y="444753"/>
            <a:ext cx="8697992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What are the quarterly trends based on sales volume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the top 5 EV makers (4-wheelers) from 2022 to 2024?</a:t>
            </a:r>
          </a:p>
        </p:txBody>
      </p:sp>
      <p:sp>
        <p:nvSpPr>
          <p:cNvPr id="3" name="Freeform 3"/>
          <p:cNvSpPr/>
          <p:nvPr/>
        </p:nvSpPr>
        <p:spPr>
          <a:xfrm>
            <a:off x="480286" y="4170505"/>
            <a:ext cx="15373275" cy="5691835"/>
          </a:xfrm>
          <a:custGeom>
            <a:avLst/>
            <a:gdLst/>
            <a:ahLst/>
            <a:cxnLst/>
            <a:rect l="l" t="t" r="r" b="b"/>
            <a:pathLst>
              <a:path w="15373275" h="5691835">
                <a:moveTo>
                  <a:pt x="0" y="0"/>
                </a:moveTo>
                <a:lnTo>
                  <a:pt x="15373275" y="0"/>
                </a:lnTo>
                <a:lnTo>
                  <a:pt x="15373275" y="5691836"/>
                </a:lnTo>
                <a:lnTo>
                  <a:pt x="0" y="5691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0286" y="492378"/>
            <a:ext cx="1096829" cy="1072643"/>
          </a:xfrm>
          <a:custGeom>
            <a:avLst/>
            <a:gdLst/>
            <a:ahLst/>
            <a:cxnLst/>
            <a:rect l="l" t="t" r="r" b="b"/>
            <a:pathLst>
              <a:path w="1096829" h="1072643">
                <a:moveTo>
                  <a:pt x="0" y="0"/>
                </a:moveTo>
                <a:lnTo>
                  <a:pt x="1096828" y="0"/>
                </a:lnTo>
                <a:lnTo>
                  <a:pt x="1096828" y="1072644"/>
                </a:lnTo>
                <a:lnTo>
                  <a:pt x="0" y="1072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15400" y="516255"/>
            <a:ext cx="426601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076935" y="-502239"/>
            <a:ext cx="2802279" cy="280227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F12E">
                <a:alpha val="8000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700000">
            <a:off x="14884959" y="-641061"/>
            <a:ext cx="1367647" cy="2524181"/>
          </a:xfrm>
          <a:custGeom>
            <a:avLst/>
            <a:gdLst/>
            <a:ahLst/>
            <a:cxnLst/>
            <a:rect l="l" t="t" r="r" b="b"/>
            <a:pathLst>
              <a:path w="1367647" h="2524181">
                <a:moveTo>
                  <a:pt x="0" y="0"/>
                </a:moveTo>
                <a:lnTo>
                  <a:pt x="1367647" y="0"/>
                </a:lnTo>
                <a:lnTo>
                  <a:pt x="1367647" y="2524181"/>
                </a:lnTo>
                <a:lnTo>
                  <a:pt x="0" y="2524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webextension1.xml><?xml version="1.0" encoding="utf-8"?>
<we:webextension xmlns:we="http://schemas.microsoft.com/office/webextensions/webextension/2010/11" id="{BA386795-3E95-4E92-84D3-B3616D891D59}">
  <we:reference id="wa200003233" version="2.0.0.3" store="en-US" storeType="OMEX"/>
  <we:alternateReferences>
    <we:reference id="wa200003233" version="2.0.0.3" store="wa200003233" storeType="OMEX"/>
  </we:alternateReferences>
  <we:properties>
    <we:property name="reportUrl" value="&quot;/groups/me/reports/163a6dd7-be43-42ca-848b-f692952ca627/ReportSectionf23378857156984c6014?bookmarkGuid=b1b9e381-04c3-43b8-8718-bf5b36839eb0&amp;bookmarkUsage=1&amp;ctid=df8679cd-a80e-45d8-99ac-c83ed7ff95a0&amp;fromEntryPoint=export&amp;pbi_source=storytelling_addin&quot;"/>
    <we:property name="reportName" value="&quot;Resume_challenge_EV_purva&quot;"/>
    <we:property name="reportState" value="&quot;CONNECTED&quot;"/>
    <we:property name="embedUrl" value="&quot;/reportEmbed?reportId=163a6dd7-be43-42ca-848b-f692952ca627&amp;config=eyJjbHVzdGVyVXJsIjoiaHR0cHM6Ly9XQUJJLVVBRS1OT1JUSC1BLVBSSU1BUlktcmVkaXJlY3QuYW5hbHlzaXMud2luZG93cy5uZXQiLCJlbWJlZEZlYXR1cmVzIjp7InVzYWdlTWV0cmljc1ZOZXh0Ijp0cnVlfX0%3D&amp;disableSensitivityBanner=true&quot;"/>
    <we:property name="pageName" value="&quot;ReportSectionf23378857156984c6014&quot;"/>
    <we:property name="pageDisplayName" value="&quot;Maker view&quot;"/>
    <we:property name="datasetId" value="&quot;3f6bda2d-9b3d-4596-a20d-977623e69a36&quot;"/>
    <we:property name="backgroundColor" value="&quot;#B3B3B3&quot;"/>
    <we:property name="bookmark" value="&quot;H4sIAAAAAAAAA+1a227bRhD9lYIveRGKvZC7pN8SOy0KtKlrBelDEQh7GdqMKVIhl4oVQ//Sb+mXdZaUfKtt2rRkC6gfBIjc4XLOmdmzOyOdBzarZ7lafFBTCPaCd2V5OlXV6Q88GAVFdy+kCZdMS8JBxloApdrgaDlzWVnUwd554FR1DO5TVjcq9xPhzb8+jwKV54fq2F+lKq9hFMygqstC5dl36IxxyFUNLEcBnM3yslJ+yrFTDvy0czTHa3SB/uj9UcZlcxiDcd3dI5iVlVtdp4xzGceRpJFI4tAIQkN8pu5GWzf77f1LW8f2y8KprEAH/D2eSiFCJRmPeGS1oNoSfz/Ncrcy0Yv3Z7MKcSMbi5mn7a2dq8KADVpwFdQdlvPgN1B1U7UI318bGJdNZeAI0naocJlb4Dwr849K5xAskarDqkQiuzF1CtUE5pO6zG07eFJ+268ACbTBHll+xjt1VhznK74vAX7snDSq8g6W+guy4oHgA2VloXq3aLEcZNWabja64e4WcaDjaKCjWDAWMiEMSThPIs1FL+37iP24rDKDaG8yv1/mzbR4qMMH2XQy9Y7d9Pby5nW2Ry8Q+0MowHXr5p+/j/zCeWm/9t/+fDS5i6LehJxl89J18w5Myw0Hefl5LTw4+OWqmpTf6taZDb8QU9/rIcdk5yKN4ogwGvuP6s39j+XsA9LW2XiTT2sFRZZ+qsppa7yS+rrRXxuoFsFNAsfrAfz+x/rLfTP5UF3ggxw5wuU3mcNJZnKY1CqHeqIXHeoabbtQE8/suDV/OI3dRfvO2+kbrZ1KM/BSgu/4faN61uPBpCkyV1/q2MgHJdjjbVA74MwvyKdT9+cJeGdb5gqbuZWzv9yg8BE52ktuC6ddm3c+epFVy2Ur40+T4F5GXkyZB3l2PTkerY1aVfsnqnLPtGFvAOKd4rnapRcDBHRoTnS6yiyRFoiUxsaSGzDE9B/lXnX1EbpKX3X1VVdfdfV/pquRjC1jKjIyVkbFJiYhfcZazeKpeu23WXNww+Fbxx+ZKnWeGUR9NVGCKVTHbfCtcqqFN+temkE3Xtp2GFr058GvGTLSzf1J5Y2f9s07VWfmzXpxL++Ibms+pOgYSE8X2lQkEdOG0lBGhOg41CTsDe329aB262r3Coi6mU5c6ZDd3W6GPAHWOj94alhCNQiMDbEEjzXPFpTNtCV2KR7DEK3aVKFlOpWxxCgIzjQREO3q+lgJCtjJuLVjhJMdD81mEHahSlIRWyoZlSJkETMEwmRXQ3WflD1vR897AvOn9PRgN85XD9RWkEziJhcJQaVKcNdj3QZ+L0gHZ06XZ9cx+tliG4okDEVMLNUkTmKwune2+kTN4L9z0SRNiDTKckESjc4RaofOpZWmaaglbh3EKgbUsp2thC29Ws9dtlAvC7fL0m961fRaWm+mQkZfXrr1OO1ZoRflcXRHedzP53YL4Ts5fPZKeBs/8jz+bG5v0aU0q7EumixA3e/GZouo2zz52qB478AvXk/dh1D+zSnYt/jIY/ajgQ2tIZC2Udc/ML82nyxd9RjGkQktJDRMSGhwqxFEDz9yPcfS2koToGjQIjNj5/Pu/mYAI4wfBC15O9I66Oewi3XMwYhQUsE5t9YYTpJo6PFEsDhMKSUi4tr/N0NxMniuJEqtlQYrAQkJhFilEd6bg5vT1U11W1+sO3WAT9jyW7G9LHtK87EN8W2Iy8bVM2XgUBVwC3JErAoLtgd9+9+lC+DL5b91idnMMyUAAA==&quot;"/>
    <we:property name="initialStateBookmark" value="&quot;H4sIAAAAAAAAA6VTTWsbMRD9K0VnU/S5knJLQk5pPkhKLiGEkTTrqlmvll05ODX+75XWhkB7MDgXjeZp5r2ngdmSEKehg49bWCE5Ixcpva1gfPsmyIL0B+zu7vrm/OH69fb85qrAacgx9RM525IM4xLzU5zW0FWGAj6/LAh03T0sa9ZCN+GCDDhOqYcu/sF9cXnK4xp3C4KboUsjVMrHDBkr7XspL3nRZt+rEfA5vuMj+rxHH3BIYz7kABq4bdrAMEgnrAtalZ5p/zrbPF5fRWdjl6nPEPtioGKSoeHcgjBUSc9VQ2Wo+BT7ZXf4ymfvz4+hzgtmmYt1zsVsGZf7XYQr3W5X/ku5tYoyhZIZB6Kx2uIXKU3TNEwDVUGg005yz+lXXUIrWyNaqzxqYa0A6o5STr+gxP+4pFVKOs7AaGYotYyhP5XLe62UYTwIFbQN2jAKp3KVSbWFhmtNfTDKCsvZyb6YMcCRK+adlJo7y47PK+Mmu7T5l20m/ETICsuS1Uta52kAj/fQl/x5S4Yxlc3KEee6sknQBwyH+1jjj5hx3Es/QbeuqvNKklmkuImuwyMNdVHJbOulHn8BE3uZSzMEAAA=&quot;"/>
    <we:property name="isFiltersActionButtonVisible" value="true"/>
    <we:property name="isVisualContainerHeaderHidden" value="false"/>
    <we:property name="reportEmbeddedTime" value="&quot;2024-09-03T12:48:04.619Z&quot;"/>
    <we:property name="creatorTenantId" value="&quot;df8679cd-a80e-45d8-99ac-c83ed7ff95a0&quot;"/>
    <we:property name="creatorUserId" value="&quot;100320037149B151&quot;"/>
    <we:property name="creatorSessionId" value="&quot;911d80e6-5484-4e28-93c3-521d80d94b5a&quot;"/>
    <we:property name="artifactViewState" value="&quot;liv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821</Words>
  <Application>Microsoft Office PowerPoint</Application>
  <PresentationFormat>Custom</PresentationFormat>
  <Paragraphs>99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Poppins</vt:lpstr>
      <vt:lpstr>Canva Sans</vt:lpstr>
      <vt:lpstr>Arial</vt:lpstr>
      <vt:lpstr>Calibri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</dc:title>
  <cp:lastModifiedBy>purvamahajan167@gmail.com</cp:lastModifiedBy>
  <cp:revision>2</cp:revision>
  <dcterms:created xsi:type="dcterms:W3CDTF">2006-08-16T00:00:00Z</dcterms:created>
  <dcterms:modified xsi:type="dcterms:W3CDTF">2024-09-03T16:28:14Z</dcterms:modified>
  <dc:identifier>DAGPgnziSVg</dc:identifier>
</cp:coreProperties>
</file>